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3" r:id="rId2"/>
    <p:sldId id="276" r:id="rId3"/>
    <p:sldId id="268" r:id="rId4"/>
    <p:sldId id="270" r:id="rId5"/>
    <p:sldId id="275" r:id="rId6"/>
    <p:sldId id="269" r:id="rId7"/>
    <p:sldId id="271" r:id="rId8"/>
    <p:sldId id="261" r:id="rId9"/>
    <p:sldId id="272" r:id="rId10"/>
    <p:sldId id="274" r:id="rId11"/>
    <p:sldId id="277" r:id="rId12"/>
    <p:sldId id="278" r:id="rId1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F3F"/>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81916" autoAdjust="0"/>
  </p:normalViewPr>
  <p:slideViewPr>
    <p:cSldViewPr snapToGrid="0">
      <p:cViewPr varScale="1">
        <p:scale>
          <a:sx n="133" d="100"/>
          <a:sy n="133" d="100"/>
        </p:scale>
        <p:origin x="123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95C57C-2FA8-4BC6-9DD3-7C49A580249E}" type="datetimeFigureOut">
              <a:rPr lang="lt-LT" smtClean="0"/>
              <a:t>2023-02-27</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E310D-03C4-49D3-8499-FA3C4F8DB317}" type="slidenum">
              <a:rPr lang="lt-LT" smtClean="0"/>
              <a:t>‹#›</a:t>
            </a:fld>
            <a:endParaRPr lang="lt-LT"/>
          </a:p>
        </p:txBody>
      </p:sp>
    </p:spTree>
    <p:extLst>
      <p:ext uri="{BB962C8B-B14F-4D97-AF65-F5344CB8AC3E}">
        <p14:creationId xmlns:p14="http://schemas.microsoft.com/office/powerpoint/2010/main" val="3795677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Technologinis</a:t>
            </a:r>
            <a:r>
              <a:rPr lang="en-US" dirty="0"/>
              <a:t> </a:t>
            </a:r>
            <a:r>
              <a:rPr lang="en-US" dirty="0" err="1"/>
              <a:t>sprendimas</a:t>
            </a:r>
            <a:r>
              <a:rPr lang="en-US" dirty="0"/>
              <a:t> </a:t>
            </a:r>
            <a:r>
              <a:rPr lang="en-US" dirty="0" err="1"/>
              <a:t>susidedantis</a:t>
            </a:r>
            <a:r>
              <a:rPr lang="en-US" dirty="0"/>
              <a:t> </a:t>
            </a:r>
            <a:r>
              <a:rPr lang="en-US" dirty="0" err="1"/>
              <a:t>i</a:t>
            </a:r>
            <a:r>
              <a:rPr lang="lt-LT" dirty="0"/>
              <a:t>š mašininio mokymosi, </a:t>
            </a:r>
          </a:p>
          <a:p>
            <a:endParaRPr lang="lt-LT" dirty="0"/>
          </a:p>
          <a:p>
            <a:r>
              <a:rPr lang="lt-LT" b="0" i="0" dirty="0">
                <a:solidFill>
                  <a:srgbClr val="393939"/>
                </a:solidFill>
                <a:effectLst/>
                <a:latin typeface="Arial" panose="020B0604020202020204" pitchFamily="34" charset="0"/>
              </a:rPr>
              <a:t>Dirbtinis intelektas skirstomas į tris tipus: siaurą (silpną) DI (turintis siaurą galimybių rinkinį), stiprų (bendrąjį) DI, turintį platų galimybių rinkinį, t. y. kaip žmogus, ir dirbtinį </a:t>
            </a:r>
            <a:r>
              <a:rPr lang="lt-LT" b="0" i="0" dirty="0" err="1">
                <a:solidFill>
                  <a:srgbClr val="393939"/>
                </a:solidFill>
                <a:effectLst/>
                <a:latin typeface="Arial" panose="020B0604020202020204" pitchFamily="34" charset="0"/>
              </a:rPr>
              <a:t>super</a:t>
            </a:r>
            <a:r>
              <a:rPr lang="lt-LT" b="0" i="0" dirty="0">
                <a:solidFill>
                  <a:srgbClr val="393939"/>
                </a:solidFill>
                <a:effectLst/>
                <a:latin typeface="Arial" panose="020B0604020202020204" pitchFamily="34" charset="0"/>
              </a:rPr>
              <a:t> intelektą, gebantį daugiau nei </a:t>
            </a:r>
            <a:r>
              <a:rPr lang="lt-LT" b="0" i="0" dirty="0" err="1">
                <a:solidFill>
                  <a:srgbClr val="393939"/>
                </a:solidFill>
                <a:effectLst/>
                <a:latin typeface="Arial" panose="020B0604020202020204" pitchFamily="34" charset="0"/>
              </a:rPr>
              <a:t>žmogu</a:t>
            </a:r>
            <a:endParaRPr lang="lt-LT" b="0" i="0" dirty="0">
              <a:solidFill>
                <a:srgbClr val="393939"/>
              </a:solidFill>
              <a:effectLst/>
              <a:latin typeface="Arial" panose="020B0604020202020204" pitchFamily="34" charset="0"/>
            </a:endParaRPr>
          </a:p>
          <a:p>
            <a:endParaRPr lang="lt-LT" b="0" i="0" dirty="0">
              <a:solidFill>
                <a:srgbClr val="393939"/>
              </a:solidFill>
              <a:effectLst/>
              <a:latin typeface="Arial" panose="020B0604020202020204" pitchFamily="34" charset="0"/>
            </a:endParaRPr>
          </a:p>
          <a:p>
            <a:pPr algn="l"/>
            <a:r>
              <a:rPr lang="lt-LT" b="0" i="0" dirty="0">
                <a:solidFill>
                  <a:srgbClr val="D1D5DB"/>
                </a:solidFill>
                <a:effectLst/>
                <a:latin typeface="Söhne"/>
              </a:rPr>
              <a:t>mokslas ir technologijos sritis, skirta kurti mašinų sistemų ir programų, kurios geba atlikti užduotis, kurioms tradiciškai reikalinga žmogaus intelektas, pvz., kalbos supratimas, sprendimų priėmimas, vaizdo ar garso atpažinimas, automatinis vertimas ir kt.</a:t>
            </a:r>
          </a:p>
          <a:p>
            <a:pPr algn="l"/>
            <a:r>
              <a:rPr lang="lt-LT" b="0" i="0" dirty="0">
                <a:solidFill>
                  <a:srgbClr val="D1D5DB"/>
                </a:solidFill>
                <a:effectLst/>
                <a:latin typeface="Söhne"/>
              </a:rPr>
              <a:t>Šios sistemos ir programos gali būti sukurtos naudojant skirtingus metodologinius požiūrius ir technologijas, tokius kaip mokymasis su mokytoju, mokymasis be mokytojo, neuroniniai tinklai, evoliucinės algoritmai ir kt.</a:t>
            </a:r>
          </a:p>
          <a:p>
            <a:pPr algn="l"/>
            <a:r>
              <a:rPr lang="lt-LT" b="0" i="0" dirty="0">
                <a:solidFill>
                  <a:srgbClr val="D1D5DB"/>
                </a:solidFill>
                <a:effectLst/>
                <a:latin typeface="Söhne"/>
              </a:rPr>
              <a:t>Šiuo metu AI taikomos daugelyje sričių, įskaitant mediciną, finansus, automobilių pramonę, žemės ūkio pramonę, mokslinius tyrimus ir kt. AI taip pat svarbi plėtojant </a:t>
            </a:r>
            <a:r>
              <a:rPr lang="lt-LT" b="0" i="0" dirty="0" err="1">
                <a:solidFill>
                  <a:srgbClr val="D1D5DB"/>
                </a:solidFill>
                <a:effectLst/>
                <a:latin typeface="Söhne"/>
              </a:rPr>
              <a:t>robotikos</a:t>
            </a:r>
            <a:r>
              <a:rPr lang="lt-LT" b="0" i="0" dirty="0">
                <a:solidFill>
                  <a:srgbClr val="D1D5DB"/>
                </a:solidFill>
                <a:effectLst/>
                <a:latin typeface="Söhne"/>
              </a:rPr>
              <a:t> ir autonominių sistemų technologijas.</a:t>
            </a:r>
          </a:p>
          <a:p>
            <a:pPr algn="l"/>
            <a:endParaRPr lang="lt-LT" b="0" i="0" dirty="0">
              <a:solidFill>
                <a:srgbClr val="D1D5DB"/>
              </a:solidFill>
              <a:effectLst/>
              <a:latin typeface="Söhne"/>
            </a:endParaRPr>
          </a:p>
          <a:p>
            <a:pPr algn="l"/>
            <a:r>
              <a:rPr lang="lt-LT" b="0" i="0" dirty="0">
                <a:solidFill>
                  <a:srgbClr val="D1D5DB"/>
                </a:solidFill>
                <a:effectLst/>
                <a:latin typeface="Söhne"/>
              </a:rPr>
              <a:t>Chat GPT yra kompiuterinė programa, kuri sugeba susipažinti su žmogaus parašytais tekstais ir iš jų mokantis suvokti žmogaus kalbą ir atsakyti į klausimus.</a:t>
            </a:r>
          </a:p>
          <a:p>
            <a:pPr algn="l"/>
            <a:r>
              <a:rPr lang="lt-LT" b="0" i="0" dirty="0">
                <a:solidFill>
                  <a:srgbClr val="D1D5DB"/>
                </a:solidFill>
                <a:effectLst/>
                <a:latin typeface="Söhne"/>
              </a:rPr>
              <a:t>Norint suprasti, kaip veikia Chat GPT, galite pagalvoti apie tai, kaip vaikas mokosi kalbos: jis skaito knygas, žiūri filmus ir bendrauja su žmonėmis, kad išmoktų suprasti ir naudoti kalbą. Taip pat kaip ir vaikas, Chat GPT naudoja mokymąsi iš pavyzdžių metodą, kad išmoktų, kaip kalbėti ir atsakyti į klausimus.</a:t>
            </a:r>
          </a:p>
          <a:p>
            <a:pPr algn="l"/>
            <a:r>
              <a:rPr lang="lt-LT" b="0" i="0" dirty="0">
                <a:solidFill>
                  <a:srgbClr val="D1D5DB"/>
                </a:solidFill>
                <a:effectLst/>
                <a:latin typeface="Söhne"/>
              </a:rPr>
              <a:t>Chat GPT mokosi iš tūkstančių įvairių teksto pavyzdžių, tokių kaip straipsniai, knygos, socialinių tinklų įrašai ir kt. Mokantis iš šių pavyzdžių, Chat GPT supranta, kaip žodžiai gali būti naudojami tam, kad sukurti prasmingus sakinius ir atsakyti į klausimus.</a:t>
            </a:r>
          </a:p>
          <a:p>
            <a:pPr algn="l"/>
            <a:r>
              <a:rPr lang="lt-LT" b="0" i="0" dirty="0">
                <a:solidFill>
                  <a:srgbClr val="D1D5DB"/>
                </a:solidFill>
                <a:effectLst/>
                <a:latin typeface="Söhne"/>
              </a:rPr>
              <a:t>Kai žmogus parašo klausimą, Chat GPT analizuoja klausimo turinį ir naudoja savo supratimą apie kalbą, kad sugeneruotų atsakymą. Chat GPT taip pat mokosi iš savo patirties, kad tobulintų savo atsakymų kokybę ir tikslumą.</a:t>
            </a:r>
          </a:p>
          <a:p>
            <a:pPr algn="l"/>
            <a:r>
              <a:rPr lang="lt-LT" b="0" i="0" dirty="0">
                <a:solidFill>
                  <a:srgbClr val="D1D5DB"/>
                </a:solidFill>
                <a:effectLst/>
                <a:latin typeface="Söhne"/>
              </a:rPr>
              <a:t>Taigi, galima sakyti, kad Chat GPT yra kaip vaikas, kuris mokosi kalbos iš teksto pavyzdžių ir kuriam gausia patirtimi sukurti kalbos supratimą ir gebėjimą bendrauti su žmonėmis.</a:t>
            </a:r>
          </a:p>
          <a:p>
            <a:pPr algn="l"/>
            <a:endParaRPr lang="lt-LT" b="0" i="0" dirty="0">
              <a:solidFill>
                <a:srgbClr val="D1D5DB"/>
              </a:solidFill>
              <a:effectLst/>
              <a:latin typeface="Söhne"/>
            </a:endParaRPr>
          </a:p>
          <a:p>
            <a:endParaRPr lang="lt-LT" dirty="0"/>
          </a:p>
        </p:txBody>
      </p:sp>
      <p:sp>
        <p:nvSpPr>
          <p:cNvPr id="4" name="Slide Number Placeholder 3"/>
          <p:cNvSpPr>
            <a:spLocks noGrp="1"/>
          </p:cNvSpPr>
          <p:nvPr>
            <p:ph type="sldNum" sz="quarter" idx="5"/>
          </p:nvPr>
        </p:nvSpPr>
        <p:spPr/>
        <p:txBody>
          <a:bodyPr/>
          <a:lstStyle/>
          <a:p>
            <a:fld id="{CF2E310D-03C4-49D3-8499-FA3C4F8DB317}" type="slidenum">
              <a:rPr lang="lt-LT" smtClean="0"/>
              <a:t>1</a:t>
            </a:fld>
            <a:endParaRPr lang="lt-LT"/>
          </a:p>
        </p:txBody>
      </p:sp>
    </p:spTree>
    <p:extLst>
      <p:ext uri="{BB962C8B-B14F-4D97-AF65-F5344CB8AC3E}">
        <p14:creationId xmlns:p14="http://schemas.microsoft.com/office/powerpoint/2010/main" val="2792438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lt-LT" dirty="0"/>
              <a:t>ATRANKA</a:t>
            </a:r>
          </a:p>
          <a:p>
            <a:pPr marL="0" indent="0">
              <a:buNone/>
            </a:pPr>
            <a:r>
              <a:rPr lang="en-US" dirty="0"/>
              <a:t>One of the most common applications of AI in HR is in recruitment. AI algorithms can analyze job descriptions and resumes, match candidates with job requirements, and even conduct initial interviews. This can save HR departments a lot of time and effort, as well as reduce bias in the recruitment process.</a:t>
            </a:r>
          </a:p>
          <a:p>
            <a:endParaRPr lang="en-US" dirty="0"/>
          </a:p>
          <a:p>
            <a:pPr marL="0" indent="0">
              <a:buNone/>
            </a:pPr>
            <a:r>
              <a:rPr lang="lt-LT" dirty="0"/>
              <a:t>DARBUOTOJŲ ĮSITRAUKIMAS IR IŠLAIKYMAS</a:t>
            </a:r>
          </a:p>
          <a:p>
            <a:pPr marL="0" indent="0">
              <a:buNone/>
            </a:pPr>
            <a:r>
              <a:rPr lang="en-US" dirty="0"/>
              <a:t>Another area where AI is being used is in employee engagement and retention. By analyzing data such as employee surveys, feedback, and performance reviews, AI algorithms can identify patterns and predict which employees are likely to leave the company. This can allow HR departments to take proactive steps to retain those employees, such as offering training or promotions.</a:t>
            </a:r>
          </a:p>
          <a:p>
            <a:endParaRPr lang="en-US" dirty="0"/>
          </a:p>
          <a:p>
            <a:endParaRPr lang="lt-LT" dirty="0"/>
          </a:p>
          <a:p>
            <a:pPr marL="0" indent="0">
              <a:buNone/>
            </a:pPr>
            <a:r>
              <a:rPr lang="lt-LT" dirty="0"/>
              <a:t>PRODUKTYVUMAS IR GEROVĖ</a:t>
            </a:r>
          </a:p>
          <a:p>
            <a:pPr marL="0" indent="0">
              <a:buNone/>
            </a:pPr>
            <a:r>
              <a:rPr lang="en-US" dirty="0"/>
              <a:t>AI can also be used to improve employee productivity and well-being. For example, AI-powered chatbots can provide employees with quick and easy access to information about company policies, benefits, and procedures, reducing the need for them to contact HR directly. AI algorithms can also analyze employee data to identify patterns of burnout or stress, allowing HR to take preventative measures.</a:t>
            </a:r>
            <a:endParaRPr lang="lt-LT" dirty="0"/>
          </a:p>
        </p:txBody>
      </p:sp>
      <p:sp>
        <p:nvSpPr>
          <p:cNvPr id="4" name="Slide Number Placeholder 3"/>
          <p:cNvSpPr>
            <a:spLocks noGrp="1"/>
          </p:cNvSpPr>
          <p:nvPr>
            <p:ph type="sldNum" sz="quarter" idx="5"/>
          </p:nvPr>
        </p:nvSpPr>
        <p:spPr/>
        <p:txBody>
          <a:bodyPr/>
          <a:lstStyle/>
          <a:p>
            <a:fld id="{CF2E310D-03C4-49D3-8499-FA3C4F8DB317}" type="slidenum">
              <a:rPr lang="lt-LT" smtClean="0"/>
              <a:t>2</a:t>
            </a:fld>
            <a:endParaRPr lang="lt-LT"/>
          </a:p>
        </p:txBody>
      </p:sp>
    </p:spTree>
    <p:extLst>
      <p:ext uri="{BB962C8B-B14F-4D97-AF65-F5344CB8AC3E}">
        <p14:creationId xmlns:p14="http://schemas.microsoft.com/office/powerpoint/2010/main" val="3006820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800" dirty="0"/>
              <a:t>Unilever: The consumer goods giant, Unilever, implemented an AI-powered recruitment tool to help identify the best candidates for its graduate programs. The tool uses natural language processing to screen applications and identify top candidates based on skills and qualifications.</a:t>
            </a:r>
            <a:endParaRPr lang="lt-LT" sz="800" dirty="0"/>
          </a:p>
          <a:p>
            <a:endParaRPr lang="en-US" sz="800" dirty="0"/>
          </a:p>
          <a:p>
            <a:pPr marL="0" indent="0">
              <a:buNone/>
            </a:pPr>
            <a:r>
              <a:rPr lang="en-US" sz="800" dirty="0"/>
              <a:t>Hilton: The global hospitality company, Hilton, implemented an AI-powered chatbot named "Connie" to conduct initial screening interviews with job candidates. The chatbot uses natural language processing to ask candidates questions about their skills and qualifications, and provides feedback to the recruitment team.</a:t>
            </a:r>
          </a:p>
          <a:p>
            <a:endParaRPr lang="en-US" sz="800" dirty="0"/>
          </a:p>
          <a:p>
            <a:pPr marL="0" indent="0">
              <a:buNone/>
            </a:pPr>
            <a:r>
              <a:rPr lang="en-US" sz="800" dirty="0"/>
              <a:t>IBM has implemented an AI-powered performance management system called "Checkpoint" that provides continuous feedback and coaching to employees. The system uses natural language processing to analyze employee performance data and provide personalized recommendations for improvement.</a:t>
            </a:r>
          </a:p>
          <a:p>
            <a:endParaRPr lang="en-US" sz="800" dirty="0"/>
          </a:p>
          <a:p>
            <a:pPr marL="0" indent="0">
              <a:buNone/>
            </a:pPr>
            <a:r>
              <a:rPr lang="en-US" sz="800" dirty="0"/>
              <a:t>The global consulting firm, EY, has implemented an AI-powered learning platform called "EY Badges" that recommends training courses and content to employees based on their skills, interests, and learning styles. The platform uses machine learning algorithms to personalize the learning experience for each employee.</a:t>
            </a:r>
          </a:p>
          <a:p>
            <a:endParaRPr lang="en-US" sz="800" dirty="0"/>
          </a:p>
          <a:p>
            <a:pPr marL="0" indent="0">
              <a:buNone/>
            </a:pPr>
            <a:r>
              <a:rPr lang="en-US" sz="800" dirty="0"/>
              <a:t>Ford: The automotive company, Ford, implemented an AI-powered virtual assistant named "Blue" to help employees with HR-related tasks such as benefits enrollment and time off requests. The virtual assistant uses natural language processing to understand employee queries and provide relevant information.</a:t>
            </a:r>
          </a:p>
          <a:p>
            <a:pPr marL="0" indent="0">
              <a:buNone/>
            </a:pPr>
            <a:endParaRPr lang="en-US"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800" dirty="0"/>
              <a:t>Telia: HR </a:t>
            </a:r>
            <a:r>
              <a:rPr lang="lt-LT" sz="800" dirty="0" err="1"/>
              <a:t>support</a:t>
            </a:r>
            <a:r>
              <a:rPr lang="lt-LT" sz="800" dirty="0"/>
              <a:t> </a:t>
            </a:r>
            <a:r>
              <a:rPr lang="lt-LT" sz="800" dirty="0" err="1"/>
              <a:t>chatbot</a:t>
            </a:r>
            <a:r>
              <a:rPr lang="lt-LT" sz="800" dirty="0"/>
              <a:t> / Personalizuotas vidinių karjeros galimybių </a:t>
            </a:r>
            <a:r>
              <a:rPr lang="lt-LT" sz="800" dirty="0" err="1"/>
              <a:t>naujienlaiškis</a:t>
            </a:r>
            <a:r>
              <a:rPr lang="en-US" sz="800" dirty="0"/>
              <a:t>, customer service bot, language processing transcribing, NBO, P@S</a:t>
            </a:r>
          </a:p>
          <a:p>
            <a:pPr marL="0" indent="0">
              <a:buNone/>
            </a:pPr>
            <a:endParaRPr lang="lt-LT" sz="800" dirty="0"/>
          </a:p>
          <a:p>
            <a:endParaRPr lang="lt-LT" dirty="0"/>
          </a:p>
        </p:txBody>
      </p:sp>
      <p:sp>
        <p:nvSpPr>
          <p:cNvPr id="4" name="Slide Number Placeholder 3"/>
          <p:cNvSpPr>
            <a:spLocks noGrp="1"/>
          </p:cNvSpPr>
          <p:nvPr>
            <p:ph type="sldNum" sz="quarter" idx="5"/>
          </p:nvPr>
        </p:nvSpPr>
        <p:spPr/>
        <p:txBody>
          <a:bodyPr/>
          <a:lstStyle/>
          <a:p>
            <a:fld id="{CF2E310D-03C4-49D3-8499-FA3C4F8DB317}" type="slidenum">
              <a:rPr lang="lt-LT" smtClean="0"/>
              <a:t>3</a:t>
            </a:fld>
            <a:endParaRPr lang="lt-LT"/>
          </a:p>
        </p:txBody>
      </p:sp>
    </p:spTree>
    <p:extLst>
      <p:ext uri="{BB962C8B-B14F-4D97-AF65-F5344CB8AC3E}">
        <p14:creationId xmlns:p14="http://schemas.microsoft.com/office/powerpoint/2010/main" val="823365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sz="800" b="0" i="0" dirty="0">
              <a:solidFill>
                <a:srgbClr val="D1D5DB"/>
              </a:solidFill>
              <a:effectLst/>
              <a:latin typeface="Söhne"/>
            </a:endParaRPr>
          </a:p>
          <a:p>
            <a:r>
              <a:rPr lang="lt-LT" sz="800" b="0" i="0" dirty="0">
                <a:solidFill>
                  <a:srgbClr val="D1D5DB"/>
                </a:solidFill>
                <a:effectLst/>
                <a:latin typeface="Söhne"/>
              </a:rPr>
              <a:t>AMAZON TURI BEGALE SEKMINGO AI, BET TAI YRA DEGUTO SAUKSTAI AI MEDAUS STATINEJE </a:t>
            </a:r>
          </a:p>
          <a:p>
            <a:endParaRPr lang="en-US" sz="800" b="0" i="0" dirty="0">
              <a:solidFill>
                <a:srgbClr val="D1D5DB"/>
              </a:solidFill>
              <a:effectLst/>
              <a:latin typeface="Söhne"/>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dirty="0">
                <a:solidFill>
                  <a:srgbClr val="D1D5DB"/>
                </a:solidFill>
                <a:effectLst/>
                <a:latin typeface="Söhne"/>
              </a:rPr>
              <a:t>Amazon created an AI recruiting tool that was trained on resumes submitted to the company over a 10-year period. However, the tool ended up discriminating against women due to historical hiring patterns of the company, and Amazon had to scrap the tool.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dirty="0">
                <a:solidFill>
                  <a:srgbClr val="D1D5DB"/>
                </a:solidFill>
                <a:effectLst/>
                <a:latin typeface="Söhne"/>
              </a:rPr>
              <a:t>Hewlett-Packard (HP) created an AI-based employee monitoring tool to track employees' productivity levels. However, the tool was found to be intrusive and violated employees' privacy, leading to HP discontinuing the project.</a:t>
            </a:r>
            <a:endParaRPr lang="en-US" sz="8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dirty="0">
                <a:solidFill>
                  <a:srgbClr val="D1D5DB"/>
                </a:solidFill>
                <a:effectLst/>
                <a:latin typeface="Söhne"/>
              </a:rPr>
              <a:t>The US Army created an AI-based job selection tool to help match soldiers with appropriate job roles. However, the tool was found to be biased against women and people from minority backgrounds, leading to the army discontinuing the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solidFill>
                  <a:srgbClr val="D1D5DB"/>
                </a:solidFill>
                <a:effectLst/>
                <a:latin typeface="Söhne"/>
              </a:rPr>
              <a:t>These examples show that AI initiatives in HR can fail due to various reasons, including biased data, lack of transparency, technical limitations, and ethical concerns. It's important for companies to be aware of these challenges and work to overcome them in order to ensure the success of their AI initiatives. It's also crucial to involve diverse stakeholders in the design and testing of AI-based HR tools to ensure that they are inclusive and equitable.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Of course, there are also challenges and concerns associated with the use of AI in HR. One major concern is the potential for bias in AI algorithms, which can perpetuate existing inequalities and discrimination. It's important for HR departments to carefully monitor and test their AI systems to ensure that they are fair and unbiased.</a:t>
            </a:r>
            <a:endParaRPr lang="lt-LT" sz="1400" dirty="0"/>
          </a:p>
          <a:p>
            <a:pPr marL="0" indent="0">
              <a:buNone/>
            </a:pPr>
            <a:endParaRPr lang="lt-LT" sz="800" dirty="0"/>
          </a:p>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2E310D-03C4-49D3-8499-FA3C4F8DB317}"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450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lt-LT" b="0" i="0" dirty="0">
                <a:solidFill>
                  <a:srgbClr val="D1D5DB"/>
                </a:solidFill>
                <a:effectLst/>
                <a:latin typeface="Söhne"/>
              </a:rPr>
              <a:t>Chat GPT yra kompiuterinė programa, kuri sugeba susipažinti su žmogaus parašytais tekstais ir iš jų mokantis suvokti žmogaus kalbą ir atsakyti į klausimus.</a:t>
            </a:r>
          </a:p>
          <a:p>
            <a:pPr algn="l"/>
            <a:r>
              <a:rPr lang="lt-LT" b="0" i="0" dirty="0">
                <a:solidFill>
                  <a:srgbClr val="D1D5DB"/>
                </a:solidFill>
                <a:effectLst/>
                <a:latin typeface="Söhne"/>
              </a:rPr>
              <a:t>Norint suprasti, kaip veikia Chat GPT, galite pagalvoti apie tai, kaip vaikas mokosi kalbos: jis skaito knygas, žiūri filmus ir bendrauja su žmonėmis, kad išmoktų suprasti ir naudoti kalbą. Taip pat kaip ir vaikas, Chat GPT naudoja mokymąsi iš pavyzdžių metodą, kad išmoktų, kaip kalbėti ir atsakyti į klausimus.</a:t>
            </a:r>
          </a:p>
          <a:p>
            <a:pPr algn="l"/>
            <a:r>
              <a:rPr lang="lt-LT" b="0" i="0" dirty="0">
                <a:solidFill>
                  <a:srgbClr val="D1D5DB"/>
                </a:solidFill>
                <a:effectLst/>
                <a:latin typeface="Söhne"/>
              </a:rPr>
              <a:t>Chat GPT mokosi iš tūkstančių įvairių teksto pavyzdžių, tokių kaip straipsniai, knygos, socialinių tinklų įrašai ir kt. Mokantis iš šių pavyzdžių, Chat GPT supranta, kaip žodžiai gali būti naudojami tam, kad sukurti prasmingus sakinius ir atsakyti į klausimus.</a:t>
            </a:r>
          </a:p>
          <a:p>
            <a:pPr algn="l"/>
            <a:r>
              <a:rPr lang="lt-LT" b="0" i="0" dirty="0">
                <a:solidFill>
                  <a:srgbClr val="D1D5DB"/>
                </a:solidFill>
                <a:effectLst/>
                <a:latin typeface="Söhne"/>
              </a:rPr>
              <a:t>Kai žmogus parašo klausimą, Chat GPT analizuoja klausimo turinį ir naudoja savo supratimą apie kalbą, kad sugeneruotų atsakymą. Chat GPT taip pat mokosi iš savo patirties, kad tobulintų savo atsakymų kokybę ir tikslumą.</a:t>
            </a:r>
          </a:p>
          <a:p>
            <a:pPr algn="l"/>
            <a:r>
              <a:rPr lang="lt-LT" b="0" i="0" dirty="0">
                <a:solidFill>
                  <a:srgbClr val="D1D5DB"/>
                </a:solidFill>
                <a:effectLst/>
                <a:latin typeface="Söhne"/>
              </a:rPr>
              <a:t>Taigi, galima sakyti, kad Chat GPT yra kaip vaikas, kuris mokosi kalbos iš teksto pavyzdžių ir kuriam gausia patirtimi sukurti kalbos supratimą ir gebėjimą bendrauti su žmonėmis.</a:t>
            </a:r>
          </a:p>
          <a:p>
            <a:endParaRPr lang="lt-LT" dirty="0"/>
          </a:p>
        </p:txBody>
      </p:sp>
      <p:sp>
        <p:nvSpPr>
          <p:cNvPr id="4" name="Slide Number Placeholder 3"/>
          <p:cNvSpPr>
            <a:spLocks noGrp="1"/>
          </p:cNvSpPr>
          <p:nvPr>
            <p:ph type="sldNum" sz="quarter" idx="5"/>
          </p:nvPr>
        </p:nvSpPr>
        <p:spPr/>
        <p:txBody>
          <a:bodyPr/>
          <a:lstStyle/>
          <a:p>
            <a:fld id="{CF2E310D-03C4-49D3-8499-FA3C4F8DB317}" type="slidenum">
              <a:rPr lang="lt-LT" smtClean="0"/>
              <a:t>5</a:t>
            </a:fld>
            <a:endParaRPr lang="lt-LT"/>
          </a:p>
        </p:txBody>
      </p:sp>
    </p:spTree>
    <p:extLst>
      <p:ext uri="{BB962C8B-B14F-4D97-AF65-F5344CB8AC3E}">
        <p14:creationId xmlns:p14="http://schemas.microsoft.com/office/powerpoint/2010/main" val="2297476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368E-23D3-E359-C5A2-D635EED840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356AFCF4-2E3F-28ED-D0E4-0489292687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02C8C3A1-FAD2-5E33-C93C-31CF9C615D83}"/>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3F5859AC-7385-15CB-4180-E29BA6BEB7E8}"/>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BA29024F-3B36-59BA-7908-9809CE0E59E5}"/>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1503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7A94-62A2-4D46-3693-7E4DD9138C3E}"/>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36161041-1ECC-AF40-F68B-BB75466CB7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2EFF3828-9F84-5F70-3156-C33633A0DE6F}"/>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A8EB0244-C5FC-B021-E453-5DAFB6E82F6D}"/>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FC554136-FF76-08E0-F733-88ED73EFFA5D}"/>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905883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0FB1D-3E3C-4402-D5C2-F9811C41BE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D1CACC8E-1C8C-FF5F-456E-2652138DD9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CE5836-9FED-7A98-76CB-836478C612C8}"/>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1EC9F45E-C8C0-FA13-F1FB-69A87888CD9F}"/>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028888A3-2218-DEBA-767B-843445B5BECA}"/>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291269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50B2-4951-2481-AF54-1FE9DF5EF2D7}"/>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21031FB6-6C4D-6C3A-1310-F7BE3A0744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1DF07CD7-82ED-7524-DA71-4B0672E83B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E0460A89-D8B4-26A5-72F3-2CB9709F3460}"/>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6" name="Footer Placeholder 5">
            <a:extLst>
              <a:ext uri="{FF2B5EF4-FFF2-40B4-BE49-F238E27FC236}">
                <a16:creationId xmlns:a16="http://schemas.microsoft.com/office/drawing/2014/main" id="{0439C948-9070-BCE7-D579-2470CFAE83F3}"/>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C93963A1-2216-1262-3BC7-D257554ECF70}"/>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325922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2074-766C-EB3C-4E27-5DB9BEA8F1CE}"/>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55DEBC1A-BFA6-612F-EF8D-A7D84CB0F6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46E622-31E4-9577-C100-F10DF7BF92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367C4E51-B59E-757A-2633-57475B290C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D09514-97BC-6659-3E39-F91BD99F0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0FE378CE-F0C0-23CB-6CB8-272221125499}"/>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8" name="Footer Placeholder 7">
            <a:extLst>
              <a:ext uri="{FF2B5EF4-FFF2-40B4-BE49-F238E27FC236}">
                <a16:creationId xmlns:a16="http://schemas.microsoft.com/office/drawing/2014/main" id="{AD4CEB0E-F56A-4CFA-7B3E-270A07409E97}"/>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EB8E23AD-4D9C-AC0C-92C9-AF7BC600D095}"/>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313582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FB96F-67D5-C0FA-9EF3-3FCE3F3D7B55}"/>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23F94675-16B9-182E-5998-0A465B5E2EA4}"/>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4" name="Footer Placeholder 3">
            <a:extLst>
              <a:ext uri="{FF2B5EF4-FFF2-40B4-BE49-F238E27FC236}">
                <a16:creationId xmlns:a16="http://schemas.microsoft.com/office/drawing/2014/main" id="{38FF2B31-C701-6ADC-8274-63CAEBA58705}"/>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23C0CDA0-28F8-C295-3822-CA9B495CBC52}"/>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395335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451D4F-40EF-9D7C-1A7D-531783EEEC78}"/>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3" name="Footer Placeholder 2">
            <a:extLst>
              <a:ext uri="{FF2B5EF4-FFF2-40B4-BE49-F238E27FC236}">
                <a16:creationId xmlns:a16="http://schemas.microsoft.com/office/drawing/2014/main" id="{6E6DDFA9-F4E7-67E6-E583-AC6B1C5457A1}"/>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CDC3A801-9EC5-3ED9-43EB-2FA8D24F33B5}"/>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2008018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4DFF-2E44-C71F-4A93-D0121D7F6E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CD248940-682C-0351-E3A7-6883745368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2F851B4A-16CF-CCA6-BE96-60EF28B7BD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7311D4-A1AB-6A41-3595-926366B2194A}"/>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6" name="Footer Placeholder 5">
            <a:extLst>
              <a:ext uri="{FF2B5EF4-FFF2-40B4-BE49-F238E27FC236}">
                <a16:creationId xmlns:a16="http://schemas.microsoft.com/office/drawing/2014/main" id="{C9ABAB1E-9D9C-1AC3-CA09-E623E2786E94}"/>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5633CDBF-685E-36DC-68B1-929D583CBB68}"/>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40267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BF5B-708E-0413-09E4-82DDFAD007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DF27955E-4D31-B61F-24C2-468ACD339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4D3C7CC0-592B-3DCB-6284-19BCFA3D6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B82621-8ABE-1668-97A2-4B9BF3CD81E7}"/>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6" name="Footer Placeholder 5">
            <a:extLst>
              <a:ext uri="{FF2B5EF4-FFF2-40B4-BE49-F238E27FC236}">
                <a16:creationId xmlns:a16="http://schemas.microsoft.com/office/drawing/2014/main" id="{707606D0-018F-1745-9140-4F3DE906FE54}"/>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37AC744F-3A05-D5C3-2CBD-AF13F18EAE2E}"/>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134768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5CDEE-1FDF-1168-1725-3EFFE806266D}"/>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18646500-680F-2A5D-5851-B17FD4C714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B5353C55-ED1A-F687-FB88-A7FF2C5D5F85}"/>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6EFCD685-BECC-1569-F4DD-51170B27F01A}"/>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F362B4A8-86C0-5866-60CB-875F3E7D2F99}"/>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2798139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F24D7B-DF9F-6A74-3BB3-313CEA6F16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D2915BCB-2B75-70FB-F8A5-4F5D4D74F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A25EDD7B-950B-A72F-7A0F-ED7D2A1B5251}"/>
              </a:ext>
            </a:extLst>
          </p:cNvPr>
          <p:cNvSpPr>
            <a:spLocks noGrp="1"/>
          </p:cNvSpPr>
          <p:nvPr>
            <p:ph type="dt" sz="half" idx="10"/>
          </p:nvPr>
        </p:nvSpPr>
        <p:spPr/>
        <p:txBody>
          <a:body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428FE178-15A0-92F6-8111-F3927B20DE6A}"/>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3EF4D9C1-4ECA-E75C-9FF2-B752D21FAB96}"/>
              </a:ext>
            </a:extLst>
          </p:cNvPr>
          <p:cNvSpPr>
            <a:spLocks noGrp="1"/>
          </p:cNvSpPr>
          <p:nvPr>
            <p:ph type="sldNum" sz="quarter" idx="12"/>
          </p:nvPr>
        </p:nvSpPr>
        <p:spPr/>
        <p:txBody>
          <a:bodyPr/>
          <a:lstStyle/>
          <a:p>
            <a:fld id="{00AC0110-79DC-413C-9FFA-2C469C50805D}" type="slidenum">
              <a:rPr lang="lt-LT" smtClean="0"/>
              <a:t>‹#›</a:t>
            </a:fld>
            <a:endParaRPr lang="lt-LT"/>
          </a:p>
        </p:txBody>
      </p:sp>
    </p:spTree>
    <p:extLst>
      <p:ext uri="{BB962C8B-B14F-4D97-AF65-F5344CB8AC3E}">
        <p14:creationId xmlns:p14="http://schemas.microsoft.com/office/powerpoint/2010/main" val="3397274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530D66-71D5-AD45-7F76-DF4653649A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320E6103-6A6F-60EB-30D2-C5142481AA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BFDDD092-31EC-2A7C-35A5-77CA35BC57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853CBB-E2B7-456A-BADC-65274A74DADC}" type="datetimeFigureOut">
              <a:rPr lang="lt-LT" smtClean="0"/>
              <a:t>2023-02-27</a:t>
            </a:fld>
            <a:endParaRPr lang="lt-LT"/>
          </a:p>
        </p:txBody>
      </p:sp>
      <p:sp>
        <p:nvSpPr>
          <p:cNvPr id="5" name="Footer Placeholder 4">
            <a:extLst>
              <a:ext uri="{FF2B5EF4-FFF2-40B4-BE49-F238E27FC236}">
                <a16:creationId xmlns:a16="http://schemas.microsoft.com/office/drawing/2014/main" id="{06C0AC86-14AF-7E37-087D-E50A23DE45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7FDE3469-76F5-7B4C-93FC-F8D62637B5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AC0110-79DC-413C-9FFA-2C469C50805D}" type="slidenum">
              <a:rPr lang="lt-LT" smtClean="0"/>
              <a:t>‹#›</a:t>
            </a:fld>
            <a:endParaRPr lang="lt-LT"/>
          </a:p>
        </p:txBody>
      </p:sp>
    </p:spTree>
    <p:extLst>
      <p:ext uri="{BB962C8B-B14F-4D97-AF65-F5344CB8AC3E}">
        <p14:creationId xmlns:p14="http://schemas.microsoft.com/office/powerpoint/2010/main" val="2120574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 name="Picture 10" descr="Artificial Intelligence High Resolution Wallpapers on WallpaperDog">
            <a:extLst>
              <a:ext uri="{FF2B5EF4-FFF2-40B4-BE49-F238E27FC236}">
                <a16:creationId xmlns:a16="http://schemas.microsoft.com/office/drawing/2014/main" id="{97A0BAE0-C0B9-1C88-EB04-D6CD8705DF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835D3D18-5B76-C445-794B-B15517EFC44F}"/>
              </a:ext>
            </a:extLst>
          </p:cNvPr>
          <p:cNvSpPr txBox="1">
            <a:spLocks/>
          </p:cNvSpPr>
          <p:nvPr/>
        </p:nvSpPr>
        <p:spPr>
          <a:xfrm>
            <a:off x="423237" y="1129687"/>
            <a:ext cx="7765541" cy="397813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lt-LT" sz="4400" b="1" i="0" u="none" strike="noStrike" kern="1200" cap="none" spc="0" normalizeH="0" baseline="0" noProof="0" dirty="0">
                <a:ln>
                  <a:noFill/>
                </a:ln>
                <a:solidFill>
                  <a:sysClr val="windowText" lastClr="000000">
                    <a:lumMod val="50000"/>
                    <a:lumOff val="50000"/>
                  </a:sysClr>
                </a:solidFill>
                <a:effectLst/>
                <a:uLnTx/>
                <a:uFillTx/>
                <a:latin typeface="Telia Sans" pitchFamily="2" charset="-70"/>
                <a:ea typeface="+mj-ea"/>
                <a:cs typeface="+mj-cs"/>
              </a:rPr>
              <a:t>KAS YRA</a:t>
            </a:r>
            <a:b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t> </a:t>
            </a:r>
            <a:br>
              <a:rPr kumimoji="0" lang="lt-LT" sz="36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7300" b="1" i="0" u="none" strike="noStrike" kern="1200" cap="none" spc="0" normalizeH="0" baseline="0" noProof="0" dirty="0">
                <a:ln>
                  <a:noFill/>
                </a:ln>
                <a:solidFill>
                  <a:sysClr val="window" lastClr="FFFFFF"/>
                </a:solidFill>
                <a:effectLst/>
                <a:uLnTx/>
                <a:uFillTx/>
                <a:latin typeface="Telia Sans" pitchFamily="2" charset="-70"/>
                <a:ea typeface="+mj-ea"/>
                <a:cs typeface="+mj-cs"/>
              </a:rPr>
              <a:t>DIRBTINIS INTELEKTAS ?</a:t>
            </a:r>
          </a:p>
        </p:txBody>
      </p:sp>
    </p:spTree>
    <p:extLst>
      <p:ext uri="{BB962C8B-B14F-4D97-AF65-F5344CB8AC3E}">
        <p14:creationId xmlns:p14="http://schemas.microsoft.com/office/powerpoint/2010/main" val="2886096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35D3D18-5B76-C445-794B-B15517EFC44F}"/>
              </a:ext>
            </a:extLst>
          </p:cNvPr>
          <p:cNvSpPr txBox="1">
            <a:spLocks/>
          </p:cNvSpPr>
          <p:nvPr/>
        </p:nvSpPr>
        <p:spPr>
          <a:xfrm>
            <a:off x="423237" y="1129687"/>
            <a:ext cx="7765541" cy="397813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lt-LT" sz="4400" b="1" i="0" u="none" strike="noStrike" kern="1200" cap="none" spc="0" normalizeH="0" baseline="0" noProof="0" dirty="0">
                <a:ln>
                  <a:noFill/>
                </a:ln>
                <a:solidFill>
                  <a:sysClr val="windowText" lastClr="000000">
                    <a:lumMod val="50000"/>
                    <a:lumOff val="50000"/>
                  </a:sysClr>
                </a:solidFill>
                <a:effectLst/>
                <a:uLnTx/>
                <a:uFillTx/>
                <a:latin typeface="Telia Sans" pitchFamily="2" charset="-70"/>
                <a:ea typeface="+mj-ea"/>
                <a:cs typeface="+mj-cs"/>
              </a:rPr>
              <a:t>KOKIA DI NAUDA</a:t>
            </a:r>
            <a:b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t> </a:t>
            </a:r>
            <a:br>
              <a:rPr kumimoji="0" lang="lt-LT" sz="36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7400" b="1" i="0" u="none" strike="noStrike" kern="1200" cap="none" spc="0" normalizeH="0" baseline="0" noProof="0" dirty="0" err="1">
                <a:ln>
                  <a:noFill/>
                </a:ln>
                <a:solidFill>
                  <a:sysClr val="window" lastClr="FFFFFF"/>
                </a:solidFill>
                <a:effectLst/>
                <a:uLnTx/>
                <a:uFillTx/>
                <a:latin typeface="Telia Sans" pitchFamily="2" charset="-70"/>
                <a:ea typeface="+mj-ea"/>
                <a:cs typeface="+mj-cs"/>
              </a:rPr>
              <a:t>HR`ui</a:t>
            </a:r>
            <a:r>
              <a:rPr kumimoji="0" lang="lt-LT" sz="7400" b="1" i="0" u="none" strike="noStrike" kern="1200" cap="none" spc="0" normalizeH="0" baseline="0" noProof="0" dirty="0">
                <a:ln>
                  <a:noFill/>
                </a:ln>
                <a:solidFill>
                  <a:sysClr val="window" lastClr="FFFFFF"/>
                </a:solidFill>
                <a:effectLst/>
                <a:uLnTx/>
                <a:uFillTx/>
                <a:latin typeface="Telia Sans" pitchFamily="2" charset="-70"/>
                <a:ea typeface="+mj-ea"/>
                <a:cs typeface="+mj-cs"/>
              </a:rPr>
              <a:t> </a:t>
            </a:r>
            <a:r>
              <a:rPr kumimoji="0" lang="lt-LT" sz="7300" b="1" i="0" u="none" strike="noStrike" kern="1200" cap="none" spc="0" normalizeH="0" baseline="0" noProof="0" dirty="0">
                <a:ln>
                  <a:noFill/>
                </a:ln>
                <a:solidFill>
                  <a:sysClr val="window" lastClr="FFFFFF"/>
                </a:solidFill>
                <a:effectLst/>
                <a:uLnTx/>
                <a:uFillTx/>
                <a:latin typeface="Telia Sans" pitchFamily="2" charset="-70"/>
                <a:ea typeface="+mj-ea"/>
                <a:cs typeface="+mj-cs"/>
              </a:rPr>
              <a:t>?</a:t>
            </a:r>
          </a:p>
        </p:txBody>
      </p:sp>
      <p:sp>
        <p:nvSpPr>
          <p:cNvPr id="4" name="TextBox 3">
            <a:extLst>
              <a:ext uri="{FF2B5EF4-FFF2-40B4-BE49-F238E27FC236}">
                <a16:creationId xmlns:a16="http://schemas.microsoft.com/office/drawing/2014/main" id="{27ED623C-F86B-AACF-99DE-9F71744F63C8}"/>
              </a:ext>
            </a:extLst>
          </p:cNvPr>
          <p:cNvSpPr txBox="1"/>
          <p:nvPr/>
        </p:nvSpPr>
        <p:spPr>
          <a:xfrm>
            <a:off x="7290000" y="1424534"/>
            <a:ext cx="3862800" cy="369332"/>
          </a:xfrm>
          <a:prstGeom prst="rect">
            <a:avLst/>
          </a:prstGeom>
          <a:noFill/>
        </p:spPr>
        <p:txBody>
          <a:bodyPr wrap="square">
            <a:spAutoFit/>
          </a:bodyPr>
          <a:lstStyle/>
          <a:p>
            <a:pPr marL="0" indent="0">
              <a:buNone/>
            </a:pPr>
            <a:r>
              <a:rPr lang="lt-LT" dirty="0">
                <a:solidFill>
                  <a:schemeClr val="bg1"/>
                </a:solidFill>
                <a:latin typeface="Telia Sans" pitchFamily="2" charset="-70"/>
              </a:rPr>
              <a:t>EFFEKTYVESNĖ ATRANKA</a:t>
            </a:r>
          </a:p>
        </p:txBody>
      </p:sp>
      <p:sp>
        <p:nvSpPr>
          <p:cNvPr id="5" name="TextBox 4">
            <a:extLst>
              <a:ext uri="{FF2B5EF4-FFF2-40B4-BE49-F238E27FC236}">
                <a16:creationId xmlns:a16="http://schemas.microsoft.com/office/drawing/2014/main" id="{7BE52684-9A77-EFA3-A924-34A40F1C25B7}"/>
              </a:ext>
            </a:extLst>
          </p:cNvPr>
          <p:cNvSpPr txBox="1"/>
          <p:nvPr/>
        </p:nvSpPr>
        <p:spPr>
          <a:xfrm>
            <a:off x="7290000" y="2862546"/>
            <a:ext cx="3862800" cy="369332"/>
          </a:xfrm>
          <a:prstGeom prst="rect">
            <a:avLst/>
          </a:prstGeom>
          <a:noFill/>
        </p:spPr>
        <p:txBody>
          <a:bodyPr wrap="square">
            <a:spAutoFit/>
          </a:bodyPr>
          <a:lstStyle/>
          <a:p>
            <a:pPr marL="0" indent="0">
              <a:buNone/>
            </a:pPr>
            <a:r>
              <a:rPr lang="lt-LT" dirty="0">
                <a:solidFill>
                  <a:schemeClr val="bg1"/>
                </a:solidFill>
                <a:latin typeface="Telia Sans" pitchFamily="2" charset="-70"/>
              </a:rPr>
              <a:t>DARBUOTOJŲ IŠLAIKYMAS</a:t>
            </a:r>
          </a:p>
        </p:txBody>
      </p:sp>
      <p:sp>
        <p:nvSpPr>
          <p:cNvPr id="8" name="TextBox 7">
            <a:extLst>
              <a:ext uri="{FF2B5EF4-FFF2-40B4-BE49-F238E27FC236}">
                <a16:creationId xmlns:a16="http://schemas.microsoft.com/office/drawing/2014/main" id="{7608AD9A-645D-BADE-7E8E-9373108BB56A}"/>
              </a:ext>
            </a:extLst>
          </p:cNvPr>
          <p:cNvSpPr txBox="1"/>
          <p:nvPr/>
        </p:nvSpPr>
        <p:spPr>
          <a:xfrm>
            <a:off x="7290000" y="4239734"/>
            <a:ext cx="6112800" cy="646331"/>
          </a:xfrm>
          <a:prstGeom prst="rect">
            <a:avLst/>
          </a:prstGeom>
          <a:noFill/>
        </p:spPr>
        <p:txBody>
          <a:bodyPr wrap="square">
            <a:spAutoFit/>
          </a:bodyPr>
          <a:lstStyle/>
          <a:p>
            <a:pPr marL="0" indent="0">
              <a:buNone/>
            </a:pPr>
            <a:r>
              <a:rPr lang="lt-LT" dirty="0">
                <a:solidFill>
                  <a:schemeClr val="bg1"/>
                </a:solidFill>
                <a:latin typeface="Telia Sans" pitchFamily="2" charset="-70"/>
              </a:rPr>
              <a:t>DIDESNIS PRODUKTYVUMAS </a:t>
            </a:r>
          </a:p>
          <a:p>
            <a:pPr marL="0" indent="0">
              <a:buNone/>
            </a:pPr>
            <a:r>
              <a:rPr lang="lt-LT" dirty="0">
                <a:solidFill>
                  <a:schemeClr val="bg1"/>
                </a:solidFill>
                <a:latin typeface="Telia Sans" pitchFamily="2" charset="-70"/>
              </a:rPr>
              <a:t>IR DARBUOTOJŲ GEROVĖ</a:t>
            </a:r>
          </a:p>
        </p:txBody>
      </p:sp>
    </p:spTree>
    <p:extLst>
      <p:ext uri="{BB962C8B-B14F-4D97-AF65-F5344CB8AC3E}">
        <p14:creationId xmlns:p14="http://schemas.microsoft.com/office/powerpoint/2010/main" val="361977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1C3D-8B29-E10B-793D-041372F3373F}"/>
              </a:ext>
            </a:extLst>
          </p:cNvPr>
          <p:cNvSpPr>
            <a:spLocks noGrp="1"/>
          </p:cNvSpPr>
          <p:nvPr>
            <p:ph type="title"/>
          </p:nvPr>
        </p:nvSpPr>
        <p:spPr>
          <a:xfrm>
            <a:off x="121159" y="1745025"/>
            <a:ext cx="5989188" cy="1058348"/>
          </a:xfrm>
        </p:spPr>
        <p:txBody>
          <a:bodyPr>
            <a:normAutofit fontScale="90000"/>
          </a:bodyPr>
          <a:lstStyle/>
          <a:p>
            <a:r>
              <a:rPr lang="lt-LT" b="1" dirty="0">
                <a:solidFill>
                  <a:schemeClr val="bg1">
                    <a:lumMod val="50000"/>
                    <a:lumOff val="50000"/>
                  </a:schemeClr>
                </a:solidFill>
                <a:latin typeface="Telia Sans" pitchFamily="2" charset="-70"/>
              </a:rPr>
              <a:t>PASISEKĘ BANDYMAI</a:t>
            </a:r>
            <a:br>
              <a:rPr lang="lt-LT" b="1" dirty="0">
                <a:latin typeface="Telia Sans" pitchFamily="2" charset="-70"/>
              </a:rPr>
            </a:br>
            <a:r>
              <a:rPr lang="lt-LT" b="1" dirty="0">
                <a:latin typeface="Telia Sans" pitchFamily="2" charset="-70"/>
              </a:rPr>
              <a:t> </a:t>
            </a:r>
            <a:br>
              <a:rPr lang="lt-LT" sz="3600" b="1" dirty="0">
                <a:latin typeface="Telia Sans" pitchFamily="2" charset="-70"/>
              </a:rPr>
            </a:br>
            <a:r>
              <a:rPr lang="lt-LT" sz="7300" b="1" dirty="0">
                <a:latin typeface="Telia Sans" pitchFamily="2" charset="-70"/>
              </a:rPr>
              <a:t>“COPY WITH PRIDE“</a:t>
            </a:r>
          </a:p>
        </p:txBody>
      </p:sp>
      <p:sp>
        <p:nvSpPr>
          <p:cNvPr id="1041" name="Freeform: Shape 1040">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4207"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3" name="Oval 1042">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0" name="Picture 6" descr="Ernst &amp; Young - Wikipedia">
            <a:extLst>
              <a:ext uri="{FF2B5EF4-FFF2-40B4-BE49-F238E27FC236}">
                <a16:creationId xmlns:a16="http://schemas.microsoft.com/office/drawing/2014/main" id="{39EAA54A-6175-506F-7CAC-D657822E9D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50245" y="696037"/>
            <a:ext cx="1017204" cy="1017204"/>
          </a:xfrm>
          <a:prstGeom prst="rect">
            <a:avLst/>
          </a:prstGeom>
          <a:noFill/>
          <a:extLst>
            <a:ext uri="{909E8E84-426E-40DD-AFC4-6F175D3DCCD1}">
              <a14:hiddenFill xmlns:a14="http://schemas.microsoft.com/office/drawing/2010/main">
                <a:solidFill>
                  <a:srgbClr val="FFFFFF"/>
                </a:solidFill>
              </a14:hiddenFill>
            </a:ext>
          </a:extLst>
        </p:spPr>
      </p:pic>
      <p:sp>
        <p:nvSpPr>
          <p:cNvPr id="1045" name="Freeform: Shape 1044">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7" name="Freeform: Shape 104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Icon&#10;&#10;Description automatically generated">
            <a:extLst>
              <a:ext uri="{FF2B5EF4-FFF2-40B4-BE49-F238E27FC236}">
                <a16:creationId xmlns:a16="http://schemas.microsoft.com/office/drawing/2014/main" id="{62635527-9032-EF5A-1415-80BD32A3814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089409" y="893314"/>
            <a:ext cx="2754569" cy="1101827"/>
          </a:xfrm>
          <a:prstGeom prst="rect">
            <a:avLst/>
          </a:prstGeom>
          <a:noFill/>
          <a:extLst>
            <a:ext uri="{909E8E84-426E-40DD-AFC4-6F175D3DCCD1}">
              <a14:hiddenFill xmlns:a14="http://schemas.microsoft.com/office/drawing/2010/main">
                <a:solidFill>
                  <a:srgbClr val="FFFFFF"/>
                </a:solidFill>
              </a14:hiddenFill>
            </a:ext>
          </a:extLst>
        </p:spPr>
      </p:pic>
      <p:sp>
        <p:nvSpPr>
          <p:cNvPr id="1049" name="Freeform: Shape 1048">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18614" y="4769536"/>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1" name="Freeform: Shape 1050">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3" name="Freeform: Shape 1052">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6020" y="2715337"/>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5" name="Oval 105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6" name="Picture 12" descr="The logo | Unilever">
            <a:extLst>
              <a:ext uri="{FF2B5EF4-FFF2-40B4-BE49-F238E27FC236}">
                <a16:creationId xmlns:a16="http://schemas.microsoft.com/office/drawing/2014/main" id="{CB6BCA97-BC8D-C690-16B8-8120310E83E5}"/>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10806" y="3374385"/>
            <a:ext cx="1885522" cy="14251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company name&#10;&#10;Description automatically generated">
            <a:extLst>
              <a:ext uri="{FF2B5EF4-FFF2-40B4-BE49-F238E27FC236}">
                <a16:creationId xmlns:a16="http://schemas.microsoft.com/office/drawing/2014/main" id="{7DCC94F8-6EB2-F98E-5D5A-E959BCFDB972}"/>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640841" y="5583483"/>
            <a:ext cx="2210937" cy="846612"/>
          </a:xfrm>
          <a:prstGeom prst="rect">
            <a:avLst/>
          </a:prstGeom>
          <a:noFill/>
          <a:extLst>
            <a:ext uri="{909E8E84-426E-40DD-AFC4-6F175D3DCCD1}">
              <a14:hiddenFill xmlns:a14="http://schemas.microsoft.com/office/drawing/2010/main">
                <a:solidFill>
                  <a:srgbClr val="FFFFFF"/>
                </a:solidFill>
              </a14:hiddenFill>
            </a:ext>
          </a:extLst>
        </p:spPr>
      </p:pic>
      <p:sp>
        <p:nvSpPr>
          <p:cNvPr id="1057" name="Freeform: Shape 1056">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9" name="Freeform: Shape 105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descr="Hilton Logo and symbol, meaning, history, PNG, brand">
            <a:extLst>
              <a:ext uri="{FF2B5EF4-FFF2-40B4-BE49-F238E27FC236}">
                <a16:creationId xmlns:a16="http://schemas.microsoft.com/office/drawing/2014/main" id="{D6ED8F7A-46B1-66DF-F05C-7039AF569E2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689910" y="5056111"/>
            <a:ext cx="2110556" cy="1181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41260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1C3D-8B29-E10B-793D-041372F3373F}"/>
              </a:ext>
            </a:extLst>
          </p:cNvPr>
          <p:cNvSpPr>
            <a:spLocks noGrp="1"/>
          </p:cNvSpPr>
          <p:nvPr>
            <p:ph type="title"/>
          </p:nvPr>
        </p:nvSpPr>
        <p:spPr>
          <a:xfrm>
            <a:off x="321618" y="1713241"/>
            <a:ext cx="5051788" cy="1058348"/>
          </a:xfrm>
        </p:spPr>
        <p:txBody>
          <a:bodyPr>
            <a:normAutofit fontScale="90000"/>
          </a:bodyPr>
          <a:lstStyle/>
          <a:p>
            <a:r>
              <a:rPr lang="lt-LT" b="1" dirty="0">
                <a:solidFill>
                  <a:schemeClr val="bg1">
                    <a:lumMod val="50000"/>
                    <a:lumOff val="50000"/>
                  </a:schemeClr>
                </a:solidFill>
                <a:latin typeface="Telia Sans" pitchFamily="2" charset="-70"/>
              </a:rPr>
              <a:t>MAŽIAU PAVYKĘ BANDYMAI</a:t>
            </a:r>
            <a:br>
              <a:rPr lang="lt-LT" b="1" dirty="0">
                <a:latin typeface="Telia Sans" pitchFamily="2" charset="-70"/>
              </a:rPr>
            </a:br>
            <a:r>
              <a:rPr lang="lt-LT" b="1" dirty="0">
                <a:latin typeface="Telia Sans" pitchFamily="2" charset="-70"/>
              </a:rPr>
              <a:t> </a:t>
            </a:r>
            <a:br>
              <a:rPr lang="lt-LT" sz="3600" b="1" dirty="0">
                <a:latin typeface="Telia Sans" pitchFamily="2" charset="-70"/>
              </a:rPr>
            </a:br>
            <a:r>
              <a:rPr lang="lt-LT" sz="7300" b="1" dirty="0">
                <a:latin typeface="Telia Sans" pitchFamily="2" charset="-70"/>
              </a:rPr>
              <a:t>NELIPKITE ANT GRĖBLIO</a:t>
            </a:r>
          </a:p>
        </p:txBody>
      </p:sp>
      <p:sp>
        <p:nvSpPr>
          <p:cNvPr id="1041" name="Freeform: Shape 1040">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4207"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3" name="Oval 1042">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5" name="Freeform: Shape 1044">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7" name="Freeform: Shape 104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9" name="Freeform: Shape 1048">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18614" y="4769536"/>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1" name="Freeform: Shape 1050">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3" name="Freeform: Shape 1052">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6020" y="2715337"/>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 name="Oval 105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7" name="Freeform: Shape 1056">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9" name="Freeform: Shape 105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F6EDAC49-BE39-1B86-5E9E-77115821A0D3}"/>
              </a:ext>
            </a:extLst>
          </p:cNvPr>
          <p:cNvSpPr/>
          <p:nvPr/>
        </p:nvSpPr>
        <p:spPr>
          <a:xfrm>
            <a:off x="1418928" y="4598486"/>
            <a:ext cx="4640743" cy="3369857"/>
          </a:xfrm>
          <a:prstGeom prst="ellipse">
            <a:avLst/>
          </a:prstGeom>
          <a:solidFill>
            <a:srgbClr val="3F3F3F"/>
          </a:solid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6" name="Oval 5">
            <a:extLst>
              <a:ext uri="{FF2B5EF4-FFF2-40B4-BE49-F238E27FC236}">
                <a16:creationId xmlns:a16="http://schemas.microsoft.com/office/drawing/2014/main" id="{5613B382-AF78-40B7-1723-715489D470D0}"/>
              </a:ext>
            </a:extLst>
          </p:cNvPr>
          <p:cNvSpPr/>
          <p:nvPr/>
        </p:nvSpPr>
        <p:spPr>
          <a:xfrm>
            <a:off x="5461907" y="89807"/>
            <a:ext cx="2305003" cy="2296346"/>
          </a:xfrm>
          <a:prstGeom prst="ellipse">
            <a:avLst/>
          </a:prstGeom>
          <a:solidFill>
            <a:srgbClr val="3F3F3F"/>
          </a:solid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Picture 2">
            <a:extLst>
              <a:ext uri="{FF2B5EF4-FFF2-40B4-BE49-F238E27FC236}">
                <a16:creationId xmlns:a16="http://schemas.microsoft.com/office/drawing/2014/main" id="{A454930E-6217-D711-D467-251F1EA3A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1470" y="766626"/>
            <a:ext cx="3178912" cy="9560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1770BF6-DCDD-6A8C-4B9B-8686E4236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7617" y="3196923"/>
            <a:ext cx="1818711" cy="181871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United States Army - Wikipedia">
            <a:extLst>
              <a:ext uri="{FF2B5EF4-FFF2-40B4-BE49-F238E27FC236}">
                <a16:creationId xmlns:a16="http://schemas.microsoft.com/office/drawing/2014/main" id="{6E28C528-8D27-EE1C-AE1D-04966FBA5B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27257" y="465947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16925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6146" name="Picture 2" descr="Chatgpt Crosses 100 Million Active Users, Sets Record For Fastest-Growing  User Base, Says Study">
            <a:extLst>
              <a:ext uri="{FF2B5EF4-FFF2-40B4-BE49-F238E27FC236}">
                <a16:creationId xmlns:a16="http://schemas.microsoft.com/office/drawing/2014/main" id="{35BECBDF-276C-38BA-A2CB-B25A58F81E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366" b="10842"/>
          <a:stretch/>
        </p:blipFill>
        <p:spPr bwMode="auto">
          <a:xfrm>
            <a:off x="7587185" y="2561594"/>
            <a:ext cx="4081186" cy="272589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E7BB4FC-08ED-3B87-23FF-4FD6DEC0C7B5}"/>
              </a:ext>
            </a:extLst>
          </p:cNvPr>
          <p:cNvSpPr txBox="1">
            <a:spLocks/>
          </p:cNvSpPr>
          <p:nvPr/>
        </p:nvSpPr>
        <p:spPr>
          <a:xfrm>
            <a:off x="303372" y="731798"/>
            <a:ext cx="5792628" cy="539440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lumMod val="50000"/>
                    <a:lumOff val="50000"/>
                  </a:sysClr>
                </a:solidFill>
                <a:effectLst/>
                <a:uLnTx/>
                <a:uFillTx/>
                <a:latin typeface="Telia Sans" pitchFamily="2" charset="-70"/>
                <a:ea typeface="+mj-ea"/>
                <a:cs typeface="+mj-cs"/>
              </a:rPr>
              <a:t>OPEN AI CHAT GPT</a:t>
            </a:r>
            <a:b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4400" b="1" i="0" u="none" strike="noStrike" kern="1200" cap="none" spc="0" normalizeH="0" baseline="0" noProof="0" dirty="0">
                <a:ln>
                  <a:noFill/>
                </a:ln>
                <a:solidFill>
                  <a:sysClr val="window" lastClr="FFFFFF"/>
                </a:solidFill>
                <a:effectLst/>
                <a:uLnTx/>
                <a:uFillTx/>
                <a:latin typeface="Telia Sans" pitchFamily="2" charset="-70"/>
                <a:ea typeface="+mj-ea"/>
                <a:cs typeface="+mj-cs"/>
              </a:rPr>
              <a:t> </a:t>
            </a:r>
            <a:br>
              <a:rPr kumimoji="0" lang="lt-LT" sz="36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7300" b="1" i="0" u="none" strike="noStrike" kern="1200" cap="none" spc="0" normalizeH="0" baseline="0" noProof="0" dirty="0">
                <a:ln>
                  <a:noFill/>
                </a:ln>
                <a:solidFill>
                  <a:sysClr val="window" lastClr="FFFFFF"/>
                </a:solidFill>
                <a:effectLst/>
                <a:uLnTx/>
                <a:uFillTx/>
                <a:latin typeface="Telia Sans" pitchFamily="2" charset="-70"/>
                <a:ea typeface="+mj-ea"/>
                <a:cs typeface="+mj-cs"/>
              </a:rPr>
              <a:t>DIRBTINIS INTELEKTAS</a:t>
            </a:r>
            <a:endParaRPr kumimoji="0" lang="en-US" sz="7300" b="1" i="0" u="none" strike="noStrike" kern="1200" cap="none" spc="0" normalizeH="0" baseline="0" noProof="0" dirty="0">
              <a:ln>
                <a:noFill/>
              </a:ln>
              <a:solidFill>
                <a:sysClr val="window" lastClr="FFFFFF"/>
              </a:solidFill>
              <a:effectLst/>
              <a:uLnTx/>
              <a:uFillTx/>
              <a:latin typeface="Telia Sans" pitchFamily="2" charset="-7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en-US" sz="7300" b="1" dirty="0">
                <a:solidFill>
                  <a:sysClr val="window" lastClr="FFFFFF"/>
                </a:solidFill>
                <a:latin typeface="Telia Sans" pitchFamily="2" charset="-70"/>
              </a:rPr>
              <a:t>KIEKVIENAM</a:t>
            </a:r>
            <a:endParaRPr kumimoji="0" lang="lt-LT" sz="7300" b="1" i="0" u="none" strike="noStrike" kern="1200" cap="none" spc="0" normalizeH="0" baseline="0" noProof="0" dirty="0">
              <a:ln>
                <a:noFill/>
              </a:ln>
              <a:solidFill>
                <a:sysClr val="window" lastClr="FFFFFF"/>
              </a:solidFill>
              <a:effectLst/>
              <a:uLnTx/>
              <a:uFillTx/>
              <a:latin typeface="Telia Sans" pitchFamily="2" charset="-70"/>
              <a:ea typeface="+mj-ea"/>
              <a:cs typeface="+mj-cs"/>
            </a:endParaRPr>
          </a:p>
        </p:txBody>
      </p:sp>
      <p:sp>
        <p:nvSpPr>
          <p:cNvPr id="6" name="TextBox 5">
            <a:extLst>
              <a:ext uri="{FF2B5EF4-FFF2-40B4-BE49-F238E27FC236}">
                <a16:creationId xmlns:a16="http://schemas.microsoft.com/office/drawing/2014/main" id="{0CA601C2-DB1C-2D46-3877-984C141EC0D9}"/>
              </a:ext>
            </a:extLst>
          </p:cNvPr>
          <p:cNvSpPr txBox="1"/>
          <p:nvPr/>
        </p:nvSpPr>
        <p:spPr>
          <a:xfrm>
            <a:off x="7653929" y="1837694"/>
            <a:ext cx="6190554" cy="400110"/>
          </a:xfrm>
          <a:prstGeom prst="rect">
            <a:avLst/>
          </a:prstGeom>
          <a:noFill/>
        </p:spPr>
        <p:txBody>
          <a:bodyPr wrap="square">
            <a:spAutoFit/>
          </a:bodyPr>
          <a:lstStyle/>
          <a:p>
            <a:r>
              <a:rPr lang="en-US" sz="2000" b="1" dirty="0">
                <a:solidFill>
                  <a:sysClr val="window" lastClr="FFFFFF"/>
                </a:solidFill>
                <a:latin typeface="Telia Sans" pitchFamily="2" charset="-70"/>
                <a:ea typeface="+mj-ea"/>
                <a:cs typeface="+mj-cs"/>
              </a:rPr>
              <a:t>100 MLN. </a:t>
            </a:r>
            <a:r>
              <a:rPr lang="lt-LT" sz="2000" b="1" dirty="0">
                <a:solidFill>
                  <a:sysClr val="window" lastClr="FFFFFF"/>
                </a:solidFill>
                <a:latin typeface="Telia Sans" pitchFamily="2" charset="-70"/>
                <a:ea typeface="+mj-ea"/>
                <a:cs typeface="+mj-cs"/>
              </a:rPr>
              <a:t>Vartotojų per </a:t>
            </a:r>
            <a:r>
              <a:rPr lang="en-US" sz="2000" b="1" dirty="0">
                <a:solidFill>
                  <a:sysClr val="window" lastClr="FFFFFF"/>
                </a:solidFill>
                <a:latin typeface="Telia Sans" pitchFamily="2" charset="-70"/>
                <a:ea typeface="+mj-ea"/>
                <a:cs typeface="+mj-cs"/>
              </a:rPr>
              <a:t>2 m</a:t>
            </a:r>
            <a:r>
              <a:rPr lang="lt-LT" sz="2000" b="1" dirty="0" err="1">
                <a:solidFill>
                  <a:sysClr val="window" lastClr="FFFFFF"/>
                </a:solidFill>
                <a:latin typeface="Telia Sans" pitchFamily="2" charset="-70"/>
                <a:ea typeface="+mj-ea"/>
                <a:cs typeface="+mj-cs"/>
              </a:rPr>
              <a:t>ėn</a:t>
            </a:r>
            <a:r>
              <a:rPr lang="lt-LT" sz="2000" b="1" dirty="0">
                <a:solidFill>
                  <a:sysClr val="window" lastClr="FFFFFF"/>
                </a:solidFill>
                <a:latin typeface="Telia Sans" pitchFamily="2" charset="-70"/>
                <a:ea typeface="+mj-ea"/>
                <a:cs typeface="+mj-cs"/>
              </a:rPr>
              <a:t>.</a:t>
            </a:r>
            <a:endParaRPr lang="lt-LT" sz="2000" dirty="0"/>
          </a:p>
        </p:txBody>
      </p:sp>
    </p:spTree>
    <p:extLst>
      <p:ext uri="{BB962C8B-B14F-4D97-AF65-F5344CB8AC3E}">
        <p14:creationId xmlns:p14="http://schemas.microsoft.com/office/powerpoint/2010/main" val="340362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FEB9318-55F5-38C0-A6A9-C3304A1E31A6}"/>
              </a:ext>
            </a:extLst>
          </p:cNvPr>
          <p:cNvSpPr txBox="1">
            <a:spLocks/>
          </p:cNvSpPr>
          <p:nvPr/>
        </p:nvSpPr>
        <p:spPr>
          <a:xfrm>
            <a:off x="657279" y="463233"/>
            <a:ext cx="10372669" cy="41250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lt-LT" sz="3600" b="1" i="0" u="none" strike="noStrike" kern="1200" cap="none" spc="0" normalizeH="0" baseline="0" noProof="0" dirty="0">
                <a:ln>
                  <a:noFill/>
                </a:ln>
                <a:solidFill>
                  <a:sysClr val="window" lastClr="FFFFFF"/>
                </a:solidFill>
                <a:effectLst/>
                <a:uLnTx/>
                <a:uFillTx/>
                <a:latin typeface="Telia Sans" pitchFamily="2" charset="-70"/>
                <a:ea typeface="+mj-ea"/>
                <a:cs typeface="+mj-cs"/>
              </a:rPr>
            </a:br>
            <a:r>
              <a:rPr kumimoji="0" lang="lt-LT" sz="7300" b="1" i="0" u="none" strike="noStrike" kern="1200" cap="none" spc="0" normalizeH="0" baseline="0" noProof="0" dirty="0">
                <a:ln>
                  <a:noFill/>
                </a:ln>
                <a:solidFill>
                  <a:sysClr val="window" lastClr="FFFFFF"/>
                </a:solidFill>
                <a:effectLst/>
                <a:uLnTx/>
                <a:uFillTx/>
                <a:latin typeface="Telia Sans" pitchFamily="2" charset="-70"/>
                <a:ea typeface="+mj-ea"/>
                <a:cs typeface="+mj-cs"/>
              </a:rPr>
              <a:t>PABANDOM ?</a:t>
            </a:r>
          </a:p>
        </p:txBody>
      </p:sp>
      <p:pic>
        <p:nvPicPr>
          <p:cNvPr id="4102" name="Picture 6" descr="The blue pill or the red pill...?">
            <a:extLst>
              <a:ext uri="{FF2B5EF4-FFF2-40B4-BE49-F238E27FC236}">
                <a16:creationId xmlns:a16="http://schemas.microsoft.com/office/drawing/2014/main" id="{135B8687-71DA-DF70-6A6E-B1B730C02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1493" y="2933700"/>
            <a:ext cx="4953000" cy="392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082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person, clothing, wall, indoor&#10;&#10;Description automatically generated">
            <a:extLst>
              <a:ext uri="{FF2B5EF4-FFF2-40B4-BE49-F238E27FC236}">
                <a16:creationId xmlns:a16="http://schemas.microsoft.com/office/drawing/2014/main" id="{2DB76721-A5BC-9AC5-88C3-1D916C2607F5}"/>
              </a:ext>
            </a:extLst>
          </p:cNvPr>
          <p:cNvPicPr>
            <a:picLocks noChangeAspect="1"/>
          </p:cNvPicPr>
          <p:nvPr/>
        </p:nvPicPr>
        <p:blipFill rotWithShape="1">
          <a:blip r:embed="rId2">
            <a:extLst>
              <a:ext uri="{28A0092B-C50C-407E-A947-70E740481C1C}">
                <a14:useLocalDpi xmlns:a14="http://schemas.microsoft.com/office/drawing/2010/main" val="0"/>
              </a:ext>
            </a:extLst>
          </a:blip>
          <a:srcRect r="3766" b="-2"/>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9" name="Content Placeholder 8">
            <a:extLst>
              <a:ext uri="{FF2B5EF4-FFF2-40B4-BE49-F238E27FC236}">
                <a16:creationId xmlns:a16="http://schemas.microsoft.com/office/drawing/2014/main" id="{209EEAEC-31EE-452B-B96B-9486B8BD156C}"/>
              </a:ext>
            </a:extLst>
          </p:cNvPr>
          <p:cNvSpPr>
            <a:spLocks noGrp="1"/>
          </p:cNvSpPr>
          <p:nvPr>
            <p:ph idx="1"/>
          </p:nvPr>
        </p:nvSpPr>
        <p:spPr>
          <a:xfrm>
            <a:off x="6218000" y="662489"/>
            <a:ext cx="5314543" cy="3375920"/>
          </a:xfrm>
        </p:spPr>
        <p:txBody>
          <a:bodyPr anchor="t">
            <a:noAutofit/>
          </a:bodyPr>
          <a:lstStyle/>
          <a:p>
            <a:pPr>
              <a:spcBef>
                <a:spcPts val="0"/>
              </a:spcBef>
              <a:spcAft>
                <a:spcPts val="600"/>
              </a:spcAft>
            </a:pPr>
            <a:r>
              <a:rPr lang="lt-LT" sz="1800" dirty="0">
                <a:effectLst/>
                <a:latin typeface="Telia Sans" pitchFamily="2" charset="-70"/>
                <a:ea typeface="Calibri" panose="020F0502020204030204" pitchFamily="34" charset="0"/>
              </a:rPr>
              <a:t>Olivija yra ilgametė įmonės darbuotoja ir užima regiono pardavimų vadovės pareigas. </a:t>
            </a:r>
          </a:p>
          <a:p>
            <a:pPr>
              <a:spcBef>
                <a:spcPts val="0"/>
              </a:spcBef>
              <a:spcAft>
                <a:spcPts val="600"/>
              </a:spcAft>
            </a:pPr>
            <a:endParaRPr lang="lt-LT" sz="1800" dirty="0">
              <a:latin typeface="Telia Sans" pitchFamily="2" charset="-70"/>
              <a:ea typeface="Calibri" panose="020F0502020204030204" pitchFamily="34" charset="0"/>
            </a:endParaRPr>
          </a:p>
          <a:p>
            <a:pPr>
              <a:spcBef>
                <a:spcPts val="0"/>
              </a:spcBef>
              <a:spcAft>
                <a:spcPts val="600"/>
              </a:spcAft>
            </a:pPr>
            <a:r>
              <a:rPr lang="lt-LT" sz="1800" dirty="0">
                <a:effectLst/>
                <a:latin typeface="Telia Sans" pitchFamily="2" charset="-70"/>
                <a:ea typeface="Calibri" panose="020F0502020204030204" pitchFamily="34" charset="0"/>
              </a:rPr>
              <a:t>Olivijos rezultatai yra labai geri – suplanuotas biudžetas yra nuolatos viršijamas, o klientai dažnai būna patenkinti darbu kartu.</a:t>
            </a:r>
          </a:p>
          <a:p>
            <a:pPr>
              <a:spcBef>
                <a:spcPts val="0"/>
              </a:spcBef>
              <a:spcAft>
                <a:spcPts val="600"/>
              </a:spcAft>
            </a:pPr>
            <a:endParaRPr lang="lt-LT" sz="1800" dirty="0">
              <a:effectLst/>
              <a:latin typeface="Telia Sans" pitchFamily="2" charset="-70"/>
              <a:ea typeface="Calibri" panose="020F0502020204030204" pitchFamily="34" charset="0"/>
            </a:endParaRPr>
          </a:p>
          <a:p>
            <a:pPr>
              <a:spcBef>
                <a:spcPts val="0"/>
              </a:spcBef>
              <a:spcAft>
                <a:spcPts val="600"/>
              </a:spcAft>
            </a:pPr>
            <a:r>
              <a:rPr lang="lt-LT" sz="1800" dirty="0">
                <a:effectLst/>
                <a:latin typeface="Telia Sans" pitchFamily="2" charset="-70"/>
                <a:ea typeface="Calibri" panose="020F0502020204030204" pitchFamily="34" charset="0"/>
              </a:rPr>
              <a:t>Olivijai prastai sutaria su komanda, o paprašyta apmokyti naujai ateinančius darbuotojus, beveik visada atsisako.</a:t>
            </a:r>
          </a:p>
          <a:p>
            <a:pPr>
              <a:spcBef>
                <a:spcPts val="0"/>
              </a:spcBef>
              <a:spcAft>
                <a:spcPts val="600"/>
              </a:spcAft>
            </a:pPr>
            <a:endParaRPr lang="lt-LT" sz="1800" dirty="0">
              <a:latin typeface="Telia Sans" pitchFamily="2" charset="-70"/>
              <a:ea typeface="Calibri" panose="020F0502020204030204" pitchFamily="34" charset="0"/>
            </a:endParaRPr>
          </a:p>
          <a:p>
            <a:pPr>
              <a:spcBef>
                <a:spcPts val="0"/>
              </a:spcBef>
              <a:spcAft>
                <a:spcPts val="600"/>
              </a:spcAft>
            </a:pPr>
            <a:r>
              <a:rPr lang="lt-LT" sz="1800" dirty="0">
                <a:effectLst/>
                <a:latin typeface="Telia Sans" pitchFamily="2" charset="-70"/>
                <a:ea typeface="Calibri" panose="020F0502020204030204" pitchFamily="34" charset="0"/>
              </a:rPr>
              <a:t>Olivija nuolat vėluoja į darbą ir nepranešusi dirba iš namų.</a:t>
            </a:r>
          </a:p>
          <a:p>
            <a:pPr>
              <a:spcBef>
                <a:spcPts val="0"/>
              </a:spcBef>
              <a:spcAft>
                <a:spcPts val="600"/>
              </a:spcAft>
            </a:pPr>
            <a:endParaRPr lang="lt-LT" sz="1800" dirty="0">
              <a:latin typeface="Telia Sans" pitchFamily="2" charset="-70"/>
              <a:ea typeface="Calibri" panose="020F0502020204030204" pitchFamily="34" charset="0"/>
            </a:endParaRPr>
          </a:p>
          <a:p>
            <a:pPr>
              <a:spcBef>
                <a:spcPts val="0"/>
              </a:spcBef>
              <a:spcAft>
                <a:spcPts val="600"/>
              </a:spcAft>
            </a:pPr>
            <a:r>
              <a:rPr lang="lt-LT" sz="1800" dirty="0">
                <a:effectLst/>
                <a:latin typeface="Telia Sans" pitchFamily="2" charset="-70"/>
                <a:ea typeface="Calibri" panose="020F0502020204030204" pitchFamily="34" charset="0"/>
              </a:rPr>
              <a:t>Olivija mielai dalyvauja komandos susirinkimuose ar renginiuose, tačiau vos tik randa progą – iškart parodo, kad ji čia geriausia ir kad nesilaiko įmonėje sutartų taisyklių.</a:t>
            </a:r>
          </a:p>
          <a:p>
            <a:pPr marL="0" marR="0" indent="0">
              <a:spcBef>
                <a:spcPts val="0"/>
              </a:spcBef>
              <a:spcAft>
                <a:spcPts val="600"/>
              </a:spcAft>
              <a:buNone/>
            </a:pPr>
            <a:endParaRPr lang="lt-LT" sz="1800" dirty="0">
              <a:effectLst/>
              <a:latin typeface="Telia Sans" pitchFamily="2" charset="-70"/>
              <a:ea typeface="Calibri" panose="020F0502020204030204" pitchFamily="34" charset="0"/>
            </a:endParaRPr>
          </a:p>
        </p:txBody>
      </p:sp>
    </p:spTree>
    <p:extLst>
      <p:ext uri="{BB962C8B-B14F-4D97-AF65-F5344CB8AC3E}">
        <p14:creationId xmlns:p14="http://schemas.microsoft.com/office/powerpoint/2010/main" val="49872829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A3BF1D73-2550-63CF-9ADF-D6D837A4A9DA}"/>
              </a:ext>
            </a:extLst>
          </p:cNvPr>
          <p:cNvPicPr>
            <a:picLocks noGrp="1" noChangeAspect="1"/>
          </p:cNvPicPr>
          <p:nvPr>
            <p:ph idx="1"/>
          </p:nvPr>
        </p:nvPicPr>
        <p:blipFill>
          <a:blip r:embed="rId2"/>
          <a:stretch>
            <a:fillRect/>
          </a:stretch>
        </p:blipFill>
        <p:spPr>
          <a:xfrm>
            <a:off x="334806" y="807358"/>
            <a:ext cx="11522387" cy="4695371"/>
          </a:xfrm>
          <a:prstGeom prst="rect">
            <a:avLst/>
          </a:prstGeom>
        </p:spPr>
      </p:pic>
    </p:spTree>
    <p:extLst>
      <p:ext uri="{BB962C8B-B14F-4D97-AF65-F5344CB8AC3E}">
        <p14:creationId xmlns:p14="http://schemas.microsoft.com/office/powerpoint/2010/main" val="1185248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32FE9C-9DB4-70E0-F91A-9F39E0465DD1}"/>
              </a:ext>
            </a:extLst>
          </p:cNvPr>
          <p:cNvPicPr>
            <a:picLocks noChangeAspect="1"/>
          </p:cNvPicPr>
          <p:nvPr/>
        </p:nvPicPr>
        <p:blipFill>
          <a:blip r:embed="rId2"/>
          <a:stretch>
            <a:fillRect/>
          </a:stretch>
        </p:blipFill>
        <p:spPr>
          <a:xfrm>
            <a:off x="595583" y="211928"/>
            <a:ext cx="10711952" cy="6239711"/>
          </a:xfrm>
          <a:prstGeom prst="rect">
            <a:avLst/>
          </a:prstGeom>
        </p:spPr>
      </p:pic>
    </p:spTree>
    <p:extLst>
      <p:ext uri="{BB962C8B-B14F-4D97-AF65-F5344CB8AC3E}">
        <p14:creationId xmlns:p14="http://schemas.microsoft.com/office/powerpoint/2010/main" val="267809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4116B6-C7FA-0A02-268F-9A2ED09C3B93}"/>
              </a:ext>
            </a:extLst>
          </p:cNvPr>
          <p:cNvPicPr>
            <a:picLocks noChangeAspect="1"/>
          </p:cNvPicPr>
          <p:nvPr/>
        </p:nvPicPr>
        <p:blipFill>
          <a:blip r:embed="rId2"/>
          <a:stretch>
            <a:fillRect/>
          </a:stretch>
        </p:blipFill>
        <p:spPr>
          <a:xfrm>
            <a:off x="2949623" y="295125"/>
            <a:ext cx="5948661" cy="6146620"/>
          </a:xfrm>
          <a:prstGeom prst="rect">
            <a:avLst/>
          </a:prstGeom>
        </p:spPr>
      </p:pic>
    </p:spTree>
    <p:extLst>
      <p:ext uri="{BB962C8B-B14F-4D97-AF65-F5344CB8AC3E}">
        <p14:creationId xmlns:p14="http://schemas.microsoft.com/office/powerpoint/2010/main" val="189980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88DD8D-A741-3DD4-B140-147D4D072932}"/>
              </a:ext>
            </a:extLst>
          </p:cNvPr>
          <p:cNvPicPr>
            <a:picLocks noChangeAspect="1"/>
          </p:cNvPicPr>
          <p:nvPr/>
        </p:nvPicPr>
        <p:blipFill>
          <a:blip r:embed="rId2"/>
          <a:stretch>
            <a:fillRect/>
          </a:stretch>
        </p:blipFill>
        <p:spPr>
          <a:xfrm>
            <a:off x="3380393" y="237600"/>
            <a:ext cx="4923855" cy="6120000"/>
          </a:xfrm>
          <a:prstGeom prst="rect">
            <a:avLst/>
          </a:prstGeom>
        </p:spPr>
      </p:pic>
    </p:spTree>
    <p:extLst>
      <p:ext uri="{BB962C8B-B14F-4D97-AF65-F5344CB8AC3E}">
        <p14:creationId xmlns:p14="http://schemas.microsoft.com/office/powerpoint/2010/main" val="2531120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3DFF40-B174-B82D-94F8-8FAE8E455EBB}"/>
              </a:ext>
            </a:extLst>
          </p:cNvPr>
          <p:cNvPicPr>
            <a:picLocks noChangeAspect="1"/>
          </p:cNvPicPr>
          <p:nvPr/>
        </p:nvPicPr>
        <p:blipFill>
          <a:blip r:embed="rId2"/>
          <a:stretch>
            <a:fillRect/>
          </a:stretch>
        </p:blipFill>
        <p:spPr>
          <a:xfrm>
            <a:off x="3760163" y="223200"/>
            <a:ext cx="4167900" cy="6062400"/>
          </a:xfrm>
          <a:prstGeom prst="rect">
            <a:avLst/>
          </a:prstGeom>
        </p:spPr>
      </p:pic>
    </p:spTree>
    <p:extLst>
      <p:ext uri="{BB962C8B-B14F-4D97-AF65-F5344CB8AC3E}">
        <p14:creationId xmlns:p14="http://schemas.microsoft.com/office/powerpoint/2010/main" val="2717777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TotalTime>
  <Words>1461</Words>
  <Application>Microsoft Office PowerPoint</Application>
  <PresentationFormat>Widescreen</PresentationFormat>
  <Paragraphs>74</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Söhne</vt:lpstr>
      <vt:lpstr>Telia Sans</vt:lpstr>
      <vt:lpstr>Office Theme</vt:lpstr>
      <vt:lpstr>PowerPoint Presentation</vt:lpstr>
      <vt:lpstr>PowerPoint Presentation</vt:lpstr>
      <vt:lpstr>PASISEKĘ BANDYMAI   “COPY WITH PRIDE“</vt:lpstr>
      <vt:lpstr>MAŽIAU PAVYKĘ BANDYMAI   NELIPKITE ANT GRĖBLIO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Martynas Barkauskas</dc:creator>
  <cp:lastModifiedBy>Martynas Barkauskas</cp:lastModifiedBy>
  <cp:revision>1</cp:revision>
  <dcterms:created xsi:type="dcterms:W3CDTF">2023-02-27T09:39:50Z</dcterms:created>
  <dcterms:modified xsi:type="dcterms:W3CDTF">2023-02-27T17:44:41Z</dcterms:modified>
</cp:coreProperties>
</file>